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73" r:id="rId5"/>
    <p:sldId id="258" r:id="rId6"/>
    <p:sldId id="257" r:id="rId7"/>
    <p:sldId id="260" r:id="rId8"/>
    <p:sldId id="261" r:id="rId9"/>
    <p:sldId id="262" r:id="rId10"/>
    <p:sldId id="263" r:id="rId11"/>
    <p:sldId id="264" r:id="rId12"/>
    <p:sldId id="274" r:id="rId13"/>
    <p:sldId id="265" r:id="rId14"/>
    <p:sldId id="275" r:id="rId15"/>
    <p:sldId id="276" r:id="rId16"/>
    <p:sldId id="266" r:id="rId17"/>
    <p:sldId id="267" r:id="rId18"/>
    <p:sldId id="278" r:id="rId19"/>
    <p:sldId id="277" r:id="rId20"/>
    <p:sldId id="279" r:id="rId21"/>
    <p:sldId id="270" r:id="rId22"/>
    <p:sldId id="271" r:id="rId23"/>
    <p:sldId id="280" r:id="rId24"/>
    <p:sldId id="281" r:id="rId25"/>
    <p:sldId id="282" r:id="rId26"/>
    <p:sldId id="283" r:id="rId27"/>
    <p:sldId id="284" r:id="rId28"/>
    <p:sldId id="272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7103745" cy="10234295"/>
  <p:embeddedFontLst>
    <p:embeddedFont>
      <p:font typeface="WPS灵秀黑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9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hyperlink" Target="https://www.python.org/downloads/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blog.csdn.net/weixin_45056203/article/details/122744436" TargetMode="External"/><Relationship Id="rId2" Type="http://schemas.openxmlformats.org/officeDocument/2006/relationships/hyperlink" Target="https://blog.csdn.net/liu_chen_yang/article/details/131808146" TargetMode="Externa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hyperlink" Target="https://www.jetbrains.com/pychar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数据结构</a:t>
            </a:r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与算法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编程初体验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会动的机器人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我们本课程的</a:t>
            </a:r>
            <a:r>
              <a:rPr lang="zh-CN" altLang="en-US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目标</a:t>
            </a:r>
            <a:endParaRPr lang="zh-CN" altLang="en-US" b="1">
              <a:solidFill>
                <a:schemeClr val="tx2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波士顿动力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76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工欲善其事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必先利其器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第一步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给你的电脑安装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Python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网址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hlinkClick r:id="rId1" tooltip="" action="ppaction://hlinkfile"/>
              </a:rPr>
              <a:t>https://www.python.org/downloads/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95" y="1720215"/>
            <a:ext cx="4035425" cy="2842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工欲善其事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必先利其器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84325"/>
            <a:ext cx="2618105" cy="1844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1584325"/>
            <a:ext cx="5575935" cy="39681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20285" y="57492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下载对应的版本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3.9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以上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配置环境变量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（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养成自主学习的好习惯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</a:t>
            </a:r>
            <a:endParaRPr lang="en-US" altLang="zh-CN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1234420" cy="435165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Windows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同学配置环境变量以及全部教程可以直接参考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如下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网址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hlinkClick r:id="rId2" tooltip="" action="ppaction://hlinkfile"/>
              </a:rPr>
              <a:t>https://blog.csdn.net/liu_chen_yang/article/details/131808146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  <a:hlinkClick r:id="rId2" tooltip="" action="ppaction://hlinkfile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Mac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用户配置详细教程可以参考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如下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网址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hlinkClick r:id="rId3" tooltip="" action="ppaction://hlinkfile"/>
              </a:rPr>
              <a:t>https://blog.csdn.net/weixin_45056203/article/details/122744436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安装</a:t>
            </a:r>
            <a:r>
              <a:rPr lang="en-US" altLang="zh-CN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Python</a:t>
            </a:r>
            <a:r>
              <a:rPr lang="zh-CN" altLang="en-US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解释器</a:t>
            </a:r>
            <a:endParaRPr lang="zh-CN" altLang="en-US" b="1">
              <a:solidFill>
                <a:schemeClr val="tx2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PyCharm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下载地址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hlinkClick r:id="rId1" tooltip="" action="ppaction://hlinkfile"/>
              </a:rPr>
              <a:t>https://www.jetbrains.com/pycharm/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  <a:hlinkClick r:id="rId1" tooltip="" action="ppaction://hlinkfile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Python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解释器（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Interpreter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）的作用，通俗理解，就是起到一个翻译的作用，把程序员所编写的代码翻译为计算机能读懂执行的代码。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Python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解释器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PyCharm</a:t>
            </a:r>
            <a:endParaRPr lang="en-US" altLang="zh-CN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71905"/>
            <a:ext cx="6294120" cy="52330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Variables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神奇的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Python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zh-CN" altLang="en-US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变量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是存储在内存中的</a:t>
            </a:r>
            <a:r>
              <a:rPr lang="zh-CN" altLang="en-US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值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，这就意味着在创建变量时会在</a:t>
            </a:r>
            <a:r>
              <a:rPr lang="zh-CN" altLang="en-US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内存中开辟一个空间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基于变量的数据类型，解释器会</a:t>
            </a:r>
            <a:r>
              <a:rPr lang="zh-CN" altLang="en-US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分配指定内存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，并决定什么数据可以被存储在内存中。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因此，变量可以指定不同的数据类型，这些变量可以存储整数，小数或字符。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变量类型动画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76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Python</a:t>
            </a:r>
            <a:endParaRPr lang="en-US" altLang="zh-CN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 altLang="zh-CN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Python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中的变量赋值不需要类型声明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每个变量在</a:t>
            </a:r>
            <a:r>
              <a:rPr lang="zh-CN" altLang="en-US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内存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中创建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包括变量的标识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名称和数据这些信息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每个变量在使用之前都必须</a:t>
            </a:r>
            <a:r>
              <a:rPr lang="zh-CN" altLang="en-US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赋值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变量赋值以后该变量才被创建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等号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=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用来给变量赋值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X = Y</a:t>
            </a:r>
            <a:endParaRPr lang="zh-CN" altLang="en-US">
              <a:solidFill>
                <a:schemeClr val="accent1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等号运算符</a:t>
            </a:r>
            <a:r>
              <a:rPr lang="zh-CN" altLang="en-US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左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边是一个</a:t>
            </a:r>
            <a:r>
              <a:rPr lang="zh-CN" altLang="en-US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变量名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右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边是存储在变量中的</a:t>
            </a:r>
            <a:r>
              <a:rPr lang="zh-CN" altLang="en-US">
                <a:solidFill>
                  <a:schemeClr val="accent1"/>
                </a:solidFill>
                <a:latin typeface="WPS灵秀黑" charset="-122"/>
                <a:ea typeface="WPS灵秀黑" charset="-122"/>
              </a:rPr>
              <a:t>值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你都知道哪些编程语言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41070" y="1996440"/>
            <a:ext cx="1677670" cy="866140"/>
            <a:chOff x="1482" y="3144"/>
            <a:chExt cx="2642" cy="1364"/>
          </a:xfrm>
        </p:grpSpPr>
        <p:sp>
          <p:nvSpPr>
            <p:cNvPr id="6" name="圆角矩形 5"/>
            <p:cNvSpPr/>
            <p:nvPr/>
          </p:nvSpPr>
          <p:spPr>
            <a:xfrm>
              <a:off x="1482" y="3144"/>
              <a:ext cx="2642" cy="1365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82" y="3319"/>
              <a:ext cx="264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C</a:t>
              </a:r>
              <a:endParaRPr lang="en-US" altLang="zh-CN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61995" y="2012950"/>
            <a:ext cx="1677670" cy="866140"/>
            <a:chOff x="5137" y="3170"/>
            <a:chExt cx="2642" cy="1364"/>
          </a:xfrm>
        </p:grpSpPr>
        <p:sp>
          <p:nvSpPr>
            <p:cNvPr id="8" name="圆角矩形 7"/>
            <p:cNvSpPr/>
            <p:nvPr/>
          </p:nvSpPr>
          <p:spPr>
            <a:xfrm>
              <a:off x="5137" y="3170"/>
              <a:ext cx="2642" cy="1365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137" y="3345"/>
              <a:ext cx="264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C++</a:t>
              </a:r>
              <a:endParaRPr lang="en-US" altLang="zh-CN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11415" y="2012950"/>
            <a:ext cx="2887345" cy="866775"/>
            <a:chOff x="530" y="3144"/>
            <a:chExt cx="4547" cy="1365"/>
          </a:xfrm>
        </p:grpSpPr>
        <p:sp>
          <p:nvSpPr>
            <p:cNvPr id="13" name="圆角矩形 12"/>
            <p:cNvSpPr/>
            <p:nvPr/>
          </p:nvSpPr>
          <p:spPr>
            <a:xfrm>
              <a:off x="1482" y="3144"/>
              <a:ext cx="2642" cy="1365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0" y="3320"/>
              <a:ext cx="454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GO</a:t>
              </a:r>
              <a:endParaRPr lang="en-US" altLang="zh-CN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78400" y="2012950"/>
            <a:ext cx="2887345" cy="866775"/>
            <a:chOff x="530" y="3144"/>
            <a:chExt cx="4547" cy="1365"/>
          </a:xfrm>
        </p:grpSpPr>
        <p:sp>
          <p:nvSpPr>
            <p:cNvPr id="17" name="圆角矩形 16"/>
            <p:cNvSpPr/>
            <p:nvPr/>
          </p:nvSpPr>
          <p:spPr>
            <a:xfrm>
              <a:off x="1482" y="3144"/>
              <a:ext cx="2642" cy="1365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0" y="3320"/>
              <a:ext cx="454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Python</a:t>
              </a:r>
              <a:endParaRPr lang="en-US" altLang="zh-CN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41070" y="3813175"/>
            <a:ext cx="1677670" cy="866775"/>
            <a:chOff x="1482" y="3144"/>
            <a:chExt cx="2642" cy="1365"/>
          </a:xfrm>
        </p:grpSpPr>
        <p:sp>
          <p:nvSpPr>
            <p:cNvPr id="21" name="圆角矩形 20"/>
            <p:cNvSpPr/>
            <p:nvPr/>
          </p:nvSpPr>
          <p:spPr>
            <a:xfrm>
              <a:off x="1482" y="3144"/>
              <a:ext cx="2642" cy="1365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82" y="3319"/>
              <a:ext cx="264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Java</a:t>
              </a:r>
              <a:endParaRPr lang="en-US" altLang="zh-CN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61995" y="3829685"/>
            <a:ext cx="1677670" cy="866775"/>
            <a:chOff x="5137" y="3170"/>
            <a:chExt cx="2642" cy="1365"/>
          </a:xfrm>
        </p:grpSpPr>
        <p:sp>
          <p:nvSpPr>
            <p:cNvPr id="24" name="圆角矩形 23"/>
            <p:cNvSpPr/>
            <p:nvPr/>
          </p:nvSpPr>
          <p:spPr>
            <a:xfrm>
              <a:off x="5137" y="3170"/>
              <a:ext cx="2642" cy="1365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37" y="3345"/>
              <a:ext cx="264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Linux</a:t>
              </a:r>
              <a:endParaRPr lang="en-US" altLang="zh-CN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11415" y="3829685"/>
            <a:ext cx="2887345" cy="866775"/>
            <a:chOff x="530" y="3144"/>
            <a:chExt cx="4547" cy="1365"/>
          </a:xfrm>
        </p:grpSpPr>
        <p:sp>
          <p:nvSpPr>
            <p:cNvPr id="27" name="圆角矩形 26"/>
            <p:cNvSpPr/>
            <p:nvPr/>
          </p:nvSpPr>
          <p:spPr>
            <a:xfrm>
              <a:off x="1482" y="3144"/>
              <a:ext cx="2642" cy="1365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0" y="3320"/>
              <a:ext cx="454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Ruby</a:t>
              </a:r>
              <a:endParaRPr lang="en-US" altLang="zh-CN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978400" y="3829685"/>
            <a:ext cx="2887345" cy="866775"/>
            <a:chOff x="530" y="3144"/>
            <a:chExt cx="4547" cy="1365"/>
          </a:xfrm>
        </p:grpSpPr>
        <p:sp>
          <p:nvSpPr>
            <p:cNvPr id="30" name="圆角矩形 29"/>
            <p:cNvSpPr/>
            <p:nvPr/>
          </p:nvSpPr>
          <p:spPr>
            <a:xfrm>
              <a:off x="1482" y="3144"/>
              <a:ext cx="2642" cy="1365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0" y="3320"/>
              <a:ext cx="454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Php</a:t>
              </a:r>
              <a:endParaRPr lang="en-US" altLang="zh-CN" sz="3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41070" y="5391785"/>
            <a:ext cx="1677670" cy="866775"/>
            <a:chOff x="1482" y="3144"/>
            <a:chExt cx="2642" cy="1365"/>
          </a:xfrm>
        </p:grpSpPr>
        <p:sp>
          <p:nvSpPr>
            <p:cNvPr id="33" name="圆角矩形 32"/>
            <p:cNvSpPr/>
            <p:nvPr/>
          </p:nvSpPr>
          <p:spPr>
            <a:xfrm>
              <a:off x="1482" y="3144"/>
              <a:ext cx="2642" cy="1365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482" y="3319"/>
              <a:ext cx="264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......</a:t>
              </a:r>
              <a:endParaRPr lang="en-US" altLang="zh-CN" sz="36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Python</a:t>
            </a:r>
            <a:endParaRPr lang="en-US" altLang="zh-CN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6598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我们生活中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买了油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将油放进油桶里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油桶就是变量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油就是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值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我们生活中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吃饭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用碗来装盛米饭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碗就是变量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米饭就是值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7700" y="3875405"/>
            <a:ext cx="3013710" cy="2237740"/>
          </a:xfrm>
          <a:prstGeom prst="rect">
            <a:avLst/>
          </a:prstGeom>
        </p:spPr>
      </p:pic>
      <p:pic>
        <p:nvPicPr>
          <p:cNvPr id="9" name="图片 8" descr="httpsyuanqi.tencent.comagentnjZnhCpF4PiGfrom=sha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760" y="3875405"/>
            <a:ext cx="241554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变量的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命名规则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6598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字母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数字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下划线组成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不能以数字开头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关键字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2641600"/>
            <a:ext cx="1057021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变量的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命名规则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6598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字母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数字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下划线组成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不能以数字开头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关键字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692400"/>
            <a:ext cx="11250930" cy="41662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变量的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命名规则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6598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字母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数字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下划线组成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不能以数字开头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关键字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2414270"/>
            <a:ext cx="10425430" cy="43459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变量的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命名规则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6598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字母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数字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下划线组成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不能以数字开头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关键字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2641600"/>
            <a:ext cx="1057021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变量的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命名规则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6598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字母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数字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下划线组成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不能以数字开头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不能是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关键字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2641600"/>
            <a:ext cx="1057021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｜int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整数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1659890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数字数据类型用于存储数值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是不可改变的数据类型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这意味着改变数字数据类型会分配一个新的对象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。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4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种数字类型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：int()，long()，float()，comple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x()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47700" y="4041140"/>
          <a:ext cx="10518140" cy="245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535"/>
                <a:gridCol w="2629535"/>
                <a:gridCol w="2629535"/>
                <a:gridCol w="2629535"/>
              </a:tblGrid>
              <a:tr h="6146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long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float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complex</a:t>
                      </a:r>
                      <a:endParaRPr lang="en-US" altLang="zh-CN"/>
                    </a:p>
                  </a:txBody>
                  <a:tcPr/>
                </a:tc>
              </a:tr>
              <a:tr h="6146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519293L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3.14j</a:t>
                      </a:r>
                      <a:endParaRPr lang="en-US" altLang="zh-CN"/>
                    </a:p>
                  </a:txBody>
                  <a:tcPr/>
                </a:tc>
              </a:tr>
              <a:tr h="6146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0x19323L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15.20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45.j</a:t>
                      </a:r>
                      <a:endParaRPr lang="en-US" altLang="zh-CN"/>
                    </a:p>
                  </a:txBody>
                  <a:tcPr/>
                </a:tc>
              </a:tr>
              <a:tr h="6146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-786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0122</a:t>
                      </a: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-21.9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marL="0" indent="0" fontAlgn="t">
                        <a:lnSpc>
                          <a:spcPts val="2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 b="0" i="0">
                          <a:solidFill>
                            <a:srgbClr val="333333"/>
                          </a:solidFill>
                          <a:ea typeface="Helvetica Neue" panose="02000503000000020004"/>
                          <a:cs typeface="+mn-lt"/>
                        </a:rPr>
                        <a:t>9.322e-36j</a:t>
                      </a:r>
                      <a:endParaRPr lang="en-US" altLang="zh-CN" sz="1800" b="0" i="0">
                        <a:solidFill>
                          <a:srgbClr val="333333"/>
                        </a:solidFill>
                        <a:ea typeface="Helvetica Neue" panose="02000503000000020004"/>
                        <a:cs typeface="+mn-lt"/>
                      </a:endParaRPr>
                    </a:p>
                  </a:txBody>
                  <a:tcPr marL="63817" marR="63817" marT="89217" marB="89217" anchor="t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｜int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整数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" y="1368425"/>
            <a:ext cx="6657975" cy="21786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" y="3429000"/>
            <a:ext cx="6759575" cy="29768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｜float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浮点数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584325"/>
            <a:ext cx="7608570" cy="32746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｜str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字符串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1584325"/>
            <a:ext cx="7482840" cy="4632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初识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Python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神奇的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Python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｜bool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布尔值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84325"/>
            <a:ext cx="7576185" cy="48425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｜list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列表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584325"/>
            <a:ext cx="8958580" cy="39757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｜dict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字典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363345"/>
            <a:ext cx="7643495" cy="45078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｜tuple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元组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（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不可变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）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5" y="1584325"/>
            <a:ext cx="8013065" cy="31838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｜set 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集合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（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无序，且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去重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）</a:t>
            </a:r>
            <a:endParaRPr lang="en-US" altLang="zh-CN">
              <a:solidFill>
                <a:schemeClr val="accent6">
                  <a:lumMod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90" y="1341120"/>
            <a:ext cx="4610735" cy="5364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变量类型</a:t>
            </a:r>
            <a:r>
              <a:rPr lang="en-US" altLang="zh-CN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</a:t>
            </a:r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总结</a:t>
            </a:r>
            <a:endParaRPr lang="zh-CN" altLang="en-US" b="1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1837055"/>
            <a:ext cx="10699750" cy="3534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Python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都可以做什么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日常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实用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批量改文件名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几行代码就能批量重命名文件，省去手动操作的麻烦。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自动化办公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📊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自动生成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Excel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报表、处理数据、批量发送邮件，省时省力。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网络爬虫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🕷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能爬取网页上的数据，比如某宝商品信息、天气预报、股票行情等。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定时任务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⏰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比如每天自动运行某个脚本，提醒你喝水、关机、备份文件等。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Python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都可以做什么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编程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开发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Web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开发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🌐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可以用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Flask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或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Django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搭建自己的网站、博客或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Web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应用。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GUI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桌面应用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🖥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Tkinter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PyQt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可以开发带图形界面的应用，比如记账软件、抽奖小工具。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游戏开发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🎮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Pygame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可以做小游戏，比如贪吃蛇、跳跃游戏、赛车游戏等。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AI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聊天机器人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🤖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NLP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技术让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Python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和你聊天，甚至回答问题（就像我这样）。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Python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都可以做什么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数据处理与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AI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数据分析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📊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Pandas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处理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Excel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CSV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、数据库数据，快速整理、统计、可视化。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机器学习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🤖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Scikit-Learn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TensorFlow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PyTorch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训练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AI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，比如识别猫狗、预测房价。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图像识别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📷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OpenCV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让电脑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看懂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图片，比如人脸识别、车牌识别、物体检测。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语音识别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🎙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SpeechRecognition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DeepSpeech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让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Python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听懂人话，甚至转写语音。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Python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都可以做什么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硬件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编程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树莓派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&amp;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物联网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🏠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Python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可以控制树莓派，做智能家居、自动浇花、远程监控等。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机器人控制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🤖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Python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还能驱动机械手臂、无人机，甚至让机器人跳舞！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Python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都可以做什么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娱乐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创意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批量处理图片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&amp;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视频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🎥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PIL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处理图片，比如加水印、拼接图片、自动美化。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音乐创作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🎵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Python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生成音乐，比如用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Sonic Pi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或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MIDI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库创作电子音乐。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457200" lvl="1" indent="0">
              <a:buNone/>
            </a:pP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写作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&amp;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生成文章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✍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lvl="1"/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GPT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模型，让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Python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生成故事、诗歌、甚至写代码。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我们本课程的</a:t>
            </a:r>
            <a:r>
              <a:rPr lang="zh-CN" altLang="en-US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目标</a:t>
            </a:r>
            <a:endParaRPr lang="zh-CN" altLang="en-US" b="1">
              <a:solidFill>
                <a:schemeClr val="tx2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72136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通过学习算法，初步尝试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唤醒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机器生命</a:t>
            </a:r>
            <a:r>
              <a:rPr lang="en-US" altLang="zh-CN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 b="1">
              <a:solidFill>
                <a:schemeClr val="tx2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50*180"/>
  <p:tag name="TABLE_ENDDRAG_RECT" val="51*318*750*18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2178</Words>
  <Application>WPS 文字</Application>
  <PresentationFormat>宽屏</PresentationFormat>
  <Paragraphs>234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</vt:lpstr>
      <vt:lpstr>宋体</vt:lpstr>
      <vt:lpstr>Wingdings</vt:lpstr>
      <vt:lpstr>WPS灵秀黑</vt:lpstr>
      <vt:lpstr>Helvetica Neue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Apple Color Emoji</vt:lpstr>
      <vt:lpstr>WPS</vt:lpstr>
      <vt:lpstr>数据结构与算法</vt:lpstr>
      <vt:lpstr>Python都可以做什么｜日常实用</vt:lpstr>
      <vt:lpstr>初识Python</vt:lpstr>
      <vt:lpstr>Python都可以做什么｜日常实用</vt:lpstr>
      <vt:lpstr>Python都可以做什么｜编程开发</vt:lpstr>
      <vt:lpstr>Python都可以做什么｜数据处理与AI</vt:lpstr>
      <vt:lpstr>Python都可以做什么｜硬件编程</vt:lpstr>
      <vt:lpstr>Python都可以做什么｜娱乐创意</vt:lpstr>
      <vt:lpstr>我们本课程的目标</vt:lpstr>
      <vt:lpstr>我们本课程的目标</vt:lpstr>
      <vt:lpstr>我们本课程的目标</vt:lpstr>
      <vt:lpstr>工欲善其事，必先利其器</vt:lpstr>
      <vt:lpstr>工欲善其事，必先利其器</vt:lpstr>
      <vt:lpstr>我们本课程的目标</vt:lpstr>
      <vt:lpstr>Python</vt:lpstr>
      <vt:lpstr>初识Python</vt:lpstr>
      <vt:lpstr>Python 解释器｜PyCharm</vt:lpstr>
      <vt:lpstr>变量</vt:lpstr>
      <vt:lpstr>Python</vt:lpstr>
      <vt:lpstr>Python</vt:lpstr>
      <vt:lpstr>Python</vt:lpstr>
      <vt:lpstr>变量的命名规则</vt:lpstr>
      <vt:lpstr>变量的命名规则</vt:lpstr>
      <vt:lpstr>变量的命名规则</vt:lpstr>
      <vt:lpstr>变量的命名规则</vt:lpstr>
      <vt:lpstr>变量类型｜数字</vt:lpstr>
      <vt:lpstr>变量类型｜int 整数</vt:lpstr>
      <vt:lpstr>变量类型｜int 整数</vt:lpstr>
      <vt:lpstr>变量类型｜float 浮点数</vt:lpstr>
      <vt:lpstr>变量类型｜str 字符串</vt:lpstr>
      <vt:lpstr>变量类型｜bool 布尔值</vt:lpstr>
      <vt:lpstr>变量类型｜list 列表</vt:lpstr>
      <vt:lpstr>变量类型｜list 列表</vt:lpstr>
      <vt:lpstr>变量类型｜tuple 元组（不可变）</vt:lpstr>
      <vt:lpstr>变量类型｜set 集合（无序，且去重）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臭狼</cp:lastModifiedBy>
  <cp:revision>13</cp:revision>
  <dcterms:created xsi:type="dcterms:W3CDTF">2025-04-08T05:21:21Z</dcterms:created>
  <dcterms:modified xsi:type="dcterms:W3CDTF">2025-04-08T05:21:21Z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2052-7.2.2.8955</vt:lpwstr>
  </property>
  <property fmtid="{D5CDD505-2E9C-101B-9397-08002B2CF9AE}" pid="3" name="ICV">
    <vt:lpwstr>116A084556F8020FD6BDD367E4F0FE5C_41</vt:lpwstr>
  </property>
</Properties>
</file>